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8" r:id="rId3"/>
    <p:sldId id="266" r:id="rId4"/>
    <p:sldId id="260" r:id="rId5"/>
    <p:sldId id="261" r:id="rId6"/>
    <p:sldId id="262" r:id="rId7"/>
    <p:sldId id="263" r:id="rId8"/>
    <p:sldId id="264" r:id="rId9"/>
    <p:sldId id="265" r:id="rId1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>
</file>

<file path=ppt/media/image8.t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763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3633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5832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9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315046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162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23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6915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0986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1316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9272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071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4426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95CF4-176F-4586-A5D6-1D4080D44252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4BA68-9AFA-403D-B9CB-6BD2781D6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894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tfs/write-ups-2016/tree/master/hitcon-ctf-2016/forensics/hackpad-150" TargetMode="External"/><Relationship Id="rId2" Type="http://schemas.openxmlformats.org/officeDocument/2006/relationships/hyperlink" Target="https://github.com/ctfs/write-ups-2016/tree/master/csaw-ctf-2016-quals/crypto/neo-200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ASH 攻擊"/>
          <p:cNvSpPr txBox="1">
            <a:spLocks/>
          </p:cNvSpPr>
          <p:nvPr/>
        </p:nvSpPr>
        <p:spPr>
          <a:xfrm>
            <a:off x="1144158" y="3147872"/>
            <a:ext cx="6408008" cy="948798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solidFill>
                  <a:schemeClr val="bg1"/>
                </a:solidFill>
              </a:rPr>
              <a:t>攻擊</a:t>
            </a:r>
            <a:r>
              <a:rPr lang="en-US" dirty="0">
                <a:solidFill>
                  <a:schemeClr val="bg1"/>
                </a:solidFill>
              </a:rPr>
              <a:t>AES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0" y="0"/>
            <a:ext cx="8696325" cy="1352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normAutofit fontScale="92500"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zh-TW" altLang="en-US" dirty="0"/>
              <a:t>破密分析</a:t>
            </a:r>
            <a:r>
              <a:rPr lang="en-US" altLang="zh-TW" dirty="0"/>
              <a:t>-</a:t>
            </a:r>
            <a:r>
              <a:rPr lang="zh-TW" altLang="en-US" sz="3100" dirty="0"/>
              <a:t>從古典密碼學到現代密碼學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0046"/>
            <a:ext cx="9001124" cy="79242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25" y="4796587"/>
            <a:ext cx="3348946" cy="199072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208068" y="4218822"/>
            <a:ext cx="16158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/>
              <a:t>By</a:t>
            </a:r>
            <a:r>
              <a:rPr lang="zh-TW" altLang="en-US" sz="2800" dirty="0" smtClean="0"/>
              <a:t>外星人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17492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617837"/>
            <a:ext cx="9144000" cy="899857"/>
          </a:xfr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</a:rPr>
              <a:t>AES</a:t>
            </a:r>
            <a:r>
              <a:rPr lang="zh-TW" altLang="en-US" b="1" dirty="0" smtClean="0">
                <a:solidFill>
                  <a:schemeClr val="bg1"/>
                </a:solidFill>
              </a:rPr>
              <a:t>在不同情境下有許多攻擊技法</a:t>
            </a:r>
            <a:endParaRPr lang="zh-TW" alt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9216162"/>
              </p:ext>
            </p:extLst>
          </p:nvPr>
        </p:nvGraphicFramePr>
        <p:xfrm>
          <a:off x="517438" y="1718533"/>
          <a:ext cx="8412377" cy="317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3901"/>
                <a:gridCol w="4588476"/>
              </a:tblGrid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Cache-timing attacks on AES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TEMPEST attacks against AES 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AES-CCM Attack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6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Side-channel-attack-Power-Analysis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 smtClean="0"/>
                        <a:t>https://github.com/Nodulaire/SCA-DPA</a:t>
                      </a:r>
                      <a:endParaRPr lang="zh-TW" altLang="en-US" sz="16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Improved algebraic side-channel attack on AES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First cryptanalysis of the full AES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https://www.youtube.com/watch?v=Iw3gJNCq6go</a:t>
                      </a:r>
                      <a:endParaRPr lang="zh-TW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AES Cracking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 smtClean="0"/>
                        <a:t>https://www.youtube.com/watch?v=JQJ4ZlLggNQ</a:t>
                      </a:r>
                      <a:endParaRPr lang="zh-TW" alt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784969" y="5448587"/>
            <a:ext cx="75740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 smtClean="0"/>
              <a:t>本課程示範一些</a:t>
            </a:r>
            <a:r>
              <a:rPr lang="en-US" altLang="zh-TW" sz="3200" dirty="0" smtClean="0"/>
              <a:t>CTF</a:t>
            </a:r>
            <a:r>
              <a:rPr lang="zh-TW" altLang="en-US" sz="3200" dirty="0" smtClean="0"/>
              <a:t>上常見</a:t>
            </a:r>
            <a:r>
              <a:rPr lang="zh-TW" altLang="en-US" sz="3200" dirty="0" smtClean="0"/>
              <a:t>的</a:t>
            </a:r>
            <a:r>
              <a:rPr lang="en-US" altLang="zh-TW" sz="3200" dirty="0" smtClean="0"/>
              <a:t>AES</a:t>
            </a:r>
            <a:r>
              <a:rPr lang="zh-TW" altLang="en-US" sz="3200" dirty="0" smtClean="0"/>
              <a:t>攻擊</a:t>
            </a:r>
            <a:r>
              <a:rPr lang="zh-TW" altLang="en-US" sz="3200" dirty="0" smtClean="0"/>
              <a:t>技法</a:t>
            </a:r>
            <a:endParaRPr lang="en-US" altLang="zh-TW" sz="3200" dirty="0" smtClean="0"/>
          </a:p>
        </p:txBody>
      </p:sp>
      <p:sp>
        <p:nvSpPr>
          <p:cNvPr id="6" name="向右箭號 5"/>
          <p:cNvSpPr/>
          <p:nvPr/>
        </p:nvSpPr>
        <p:spPr>
          <a:xfrm>
            <a:off x="288838" y="5231025"/>
            <a:ext cx="457200" cy="1019901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8533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600" dirty="0" smtClean="0"/>
              <a:t>Padding</a:t>
            </a:r>
            <a:r>
              <a:rPr lang="zh-TW" altLang="en-US" sz="6600" dirty="0" smtClean="0"/>
              <a:t> </a:t>
            </a:r>
            <a:r>
              <a:rPr lang="en-US" altLang="zh-TW" sz="6600" dirty="0" smtClean="0"/>
              <a:t>oracle</a:t>
            </a:r>
            <a:r>
              <a:rPr lang="zh-TW" altLang="en-US" sz="6600" dirty="0" smtClean="0"/>
              <a:t> </a:t>
            </a:r>
            <a:r>
              <a:rPr lang="en-US" altLang="zh-TW" sz="6600" dirty="0" smtClean="0"/>
              <a:t>attack</a:t>
            </a:r>
            <a:endParaRPr lang="en-US" altLang="zh-TW" sz="6600" dirty="0"/>
          </a:p>
        </p:txBody>
      </p:sp>
    </p:spTree>
    <p:extLst>
      <p:ext uri="{BB962C8B-B14F-4D97-AF65-F5344CB8AC3E}">
        <p14:creationId xmlns:p14="http://schemas.microsoft.com/office/powerpoint/2010/main" val="892577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Oracle Padding Attack - 前情提要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5600"/>
            </a:lvl1pPr>
          </a:lstStyle>
          <a:p>
            <a:r>
              <a:rPr dirty="0"/>
              <a:t>Oracle Padding Attack </a:t>
            </a:r>
            <a:r>
              <a:rPr lang="en-US" altLang="zh-TW" dirty="0" smtClean="0"/>
              <a:t>–</a:t>
            </a:r>
            <a:r>
              <a:rPr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dirty="0" err="1" smtClean="0"/>
              <a:t>前情提要</a:t>
            </a:r>
            <a:endParaRPr dirty="0"/>
          </a:p>
        </p:txBody>
      </p:sp>
      <p:sp>
        <p:nvSpPr>
          <p:cNvPr id="236" name="AES 區塊加密是以 16 bytes 為一個 block…"/>
          <p:cNvSpPr txBox="1"/>
          <p:nvPr/>
        </p:nvSpPr>
        <p:spPr>
          <a:xfrm>
            <a:off x="669727" y="1905162"/>
            <a:ext cx="7804548" cy="1435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AES 區塊加密是以 16 bytes 為一個 block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所以在加密之前要先補上填充字元 ( padding )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填充到 16 的倍數個 bytes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AES CBC mode 加密採用 </a:t>
            </a:r>
            <a:r>
              <a:rPr sz="1266" b="1"/>
              <a:t>PKCS7 標準</a:t>
            </a:r>
            <a:r>
              <a:rPr sz="1266"/>
              <a:t>填充字元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要填充 5 個 bytes 就填充 5 個 0x05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要填充 2 個 bytes 就填充 2 個 0x02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補完填充字元才會開始作加密</a:t>
            </a:r>
          </a:p>
        </p:txBody>
      </p:sp>
      <p:sp>
        <p:nvSpPr>
          <p:cNvPr id="237" name="https://dotblogs.com.tw/kevintan1983/2010/10/05/18116"/>
          <p:cNvSpPr txBox="1"/>
          <p:nvPr/>
        </p:nvSpPr>
        <p:spPr>
          <a:xfrm>
            <a:off x="1732673" y="6397637"/>
            <a:ext cx="4070794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266"/>
              <a:t>https://dotblogs.com.tw/kevintan1983/2010/10/05/18116</a:t>
            </a:r>
          </a:p>
        </p:txBody>
      </p:sp>
      <p:grpSp>
        <p:nvGrpSpPr>
          <p:cNvPr id="271" name="群組"/>
          <p:cNvGrpSpPr/>
          <p:nvPr/>
        </p:nvGrpSpPr>
        <p:grpSpPr>
          <a:xfrm>
            <a:off x="1133620" y="3925959"/>
            <a:ext cx="7676745" cy="1913469"/>
            <a:chOff x="-61514" y="-945445"/>
            <a:chExt cx="10918037" cy="2721376"/>
          </a:xfrm>
        </p:grpSpPr>
        <p:grpSp>
          <p:nvGrpSpPr>
            <p:cNvPr id="254" name="群組"/>
            <p:cNvGrpSpPr/>
            <p:nvPr/>
          </p:nvGrpSpPr>
          <p:grpSpPr>
            <a:xfrm>
              <a:off x="0" y="0"/>
              <a:ext cx="10735144" cy="605407"/>
              <a:chOff x="0" y="0"/>
              <a:chExt cx="10735143" cy="605406"/>
            </a:xfrm>
          </p:grpSpPr>
          <p:sp>
            <p:nvSpPr>
              <p:cNvPr id="238" name="34"/>
              <p:cNvSpPr/>
              <p:nvPr/>
            </p:nvSpPr>
            <p:spPr>
              <a:xfrm>
                <a:off x="0" y="0"/>
                <a:ext cx="636267" cy="605407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34</a:t>
                </a:r>
              </a:p>
            </p:txBody>
          </p:sp>
          <p:sp>
            <p:nvSpPr>
              <p:cNvPr id="239" name="83"/>
              <p:cNvSpPr/>
              <p:nvPr/>
            </p:nvSpPr>
            <p:spPr>
              <a:xfrm>
                <a:off x="665945" y="0"/>
                <a:ext cx="636268" cy="605407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83</a:t>
                </a:r>
              </a:p>
            </p:txBody>
          </p:sp>
          <p:sp>
            <p:nvSpPr>
              <p:cNvPr id="240" name="e6"/>
              <p:cNvSpPr/>
              <p:nvPr/>
            </p:nvSpPr>
            <p:spPr>
              <a:xfrm>
                <a:off x="1334116" y="0"/>
                <a:ext cx="636267" cy="605407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e6</a:t>
                </a:r>
              </a:p>
            </p:txBody>
          </p:sp>
          <p:sp>
            <p:nvSpPr>
              <p:cNvPr id="241" name="2f"/>
              <p:cNvSpPr/>
              <p:nvPr/>
            </p:nvSpPr>
            <p:spPr>
              <a:xfrm>
                <a:off x="2002286" y="0"/>
                <a:ext cx="636268" cy="605407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2f</a:t>
                </a:r>
              </a:p>
            </p:txBody>
          </p:sp>
          <p:sp>
            <p:nvSpPr>
              <p:cNvPr id="242" name="20"/>
              <p:cNvSpPr/>
              <p:nvPr/>
            </p:nvSpPr>
            <p:spPr>
              <a:xfrm>
                <a:off x="2670457" y="0"/>
                <a:ext cx="636268" cy="605407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20</a:t>
                </a:r>
              </a:p>
            </p:txBody>
          </p:sp>
          <p:sp>
            <p:nvSpPr>
              <p:cNvPr id="243" name="0a"/>
              <p:cNvSpPr/>
              <p:nvPr/>
            </p:nvSpPr>
            <p:spPr>
              <a:xfrm>
                <a:off x="3338627" y="0"/>
                <a:ext cx="636268" cy="605407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0a</a:t>
                </a:r>
              </a:p>
            </p:txBody>
          </p:sp>
          <p:sp>
            <p:nvSpPr>
              <p:cNvPr id="244" name="33"/>
              <p:cNvSpPr/>
              <p:nvPr/>
            </p:nvSpPr>
            <p:spPr>
              <a:xfrm>
                <a:off x="4006798" y="0"/>
                <a:ext cx="636268" cy="605407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33</a:t>
                </a:r>
              </a:p>
            </p:txBody>
          </p:sp>
          <p:sp>
            <p:nvSpPr>
              <p:cNvPr id="245" name="ac"/>
              <p:cNvSpPr/>
              <p:nvPr/>
            </p:nvSpPr>
            <p:spPr>
              <a:xfrm>
                <a:off x="4681011" y="0"/>
                <a:ext cx="636267" cy="605407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ac</a:t>
                </a:r>
              </a:p>
            </p:txBody>
          </p:sp>
          <p:sp>
            <p:nvSpPr>
              <p:cNvPr id="246" name="49"/>
              <p:cNvSpPr/>
              <p:nvPr/>
            </p:nvSpPr>
            <p:spPr>
              <a:xfrm>
                <a:off x="5355223" y="0"/>
                <a:ext cx="636268" cy="605407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49</a:t>
                </a:r>
              </a:p>
            </p:txBody>
          </p:sp>
          <p:sp>
            <p:nvSpPr>
              <p:cNvPr id="247" name="41"/>
              <p:cNvSpPr/>
              <p:nvPr/>
            </p:nvSpPr>
            <p:spPr>
              <a:xfrm>
                <a:off x="6011310" y="0"/>
                <a:ext cx="636268" cy="605407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41</a:t>
                </a:r>
              </a:p>
            </p:txBody>
          </p:sp>
          <p:sp>
            <p:nvSpPr>
              <p:cNvPr id="248" name="06"/>
              <p:cNvSpPr/>
              <p:nvPr/>
            </p:nvSpPr>
            <p:spPr>
              <a:xfrm>
                <a:off x="6677256" y="0"/>
                <a:ext cx="636268" cy="605407"/>
              </a:xfrm>
              <a:prstGeom prst="rect">
                <a:avLst/>
              </a:prstGeom>
              <a:solidFill>
                <a:schemeClr val="accent4">
                  <a:hueOff val="-461056"/>
                  <a:satOff val="4338"/>
                  <a:lumOff val="-10225"/>
                </a:schemeClr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06</a:t>
                </a:r>
              </a:p>
            </p:txBody>
          </p:sp>
          <p:sp>
            <p:nvSpPr>
              <p:cNvPr id="249" name="06"/>
              <p:cNvSpPr/>
              <p:nvPr/>
            </p:nvSpPr>
            <p:spPr>
              <a:xfrm>
                <a:off x="7353693" y="0"/>
                <a:ext cx="636268" cy="605407"/>
              </a:xfrm>
              <a:prstGeom prst="rect">
                <a:avLst/>
              </a:prstGeom>
              <a:solidFill>
                <a:schemeClr val="accent4">
                  <a:hueOff val="-461056"/>
                  <a:satOff val="4338"/>
                  <a:lumOff val="-10225"/>
                </a:schemeClr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06</a:t>
                </a:r>
              </a:p>
            </p:txBody>
          </p:sp>
          <p:sp>
            <p:nvSpPr>
              <p:cNvPr id="250" name="06"/>
              <p:cNvSpPr/>
              <p:nvPr/>
            </p:nvSpPr>
            <p:spPr>
              <a:xfrm>
                <a:off x="8039989" y="0"/>
                <a:ext cx="636268" cy="605407"/>
              </a:xfrm>
              <a:prstGeom prst="rect">
                <a:avLst/>
              </a:prstGeom>
              <a:solidFill>
                <a:schemeClr val="accent4">
                  <a:hueOff val="-461056"/>
                  <a:satOff val="4338"/>
                  <a:lumOff val="-10225"/>
                </a:schemeClr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06</a:t>
                </a:r>
              </a:p>
            </p:txBody>
          </p:sp>
          <p:sp>
            <p:nvSpPr>
              <p:cNvPr id="251" name="06"/>
              <p:cNvSpPr/>
              <p:nvPr/>
            </p:nvSpPr>
            <p:spPr>
              <a:xfrm>
                <a:off x="8726285" y="0"/>
                <a:ext cx="636267" cy="605407"/>
              </a:xfrm>
              <a:prstGeom prst="rect">
                <a:avLst/>
              </a:prstGeom>
              <a:solidFill>
                <a:schemeClr val="accent4">
                  <a:hueOff val="-461056"/>
                  <a:satOff val="4338"/>
                  <a:lumOff val="-10225"/>
                </a:schemeClr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06</a:t>
                </a:r>
              </a:p>
            </p:txBody>
          </p:sp>
          <p:sp>
            <p:nvSpPr>
              <p:cNvPr id="252" name="06"/>
              <p:cNvSpPr/>
              <p:nvPr/>
            </p:nvSpPr>
            <p:spPr>
              <a:xfrm>
                <a:off x="9412581" y="0"/>
                <a:ext cx="636267" cy="605407"/>
              </a:xfrm>
              <a:prstGeom prst="rect">
                <a:avLst/>
              </a:prstGeom>
              <a:solidFill>
                <a:schemeClr val="accent4">
                  <a:hueOff val="-461056"/>
                  <a:satOff val="4338"/>
                  <a:lumOff val="-10225"/>
                </a:schemeClr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06</a:t>
                </a:r>
              </a:p>
            </p:txBody>
          </p:sp>
          <p:sp>
            <p:nvSpPr>
              <p:cNvPr id="253" name="06"/>
              <p:cNvSpPr/>
              <p:nvPr/>
            </p:nvSpPr>
            <p:spPr>
              <a:xfrm>
                <a:off x="10098877" y="0"/>
                <a:ext cx="636267" cy="605407"/>
              </a:xfrm>
              <a:prstGeom prst="rect">
                <a:avLst/>
              </a:prstGeom>
              <a:solidFill>
                <a:schemeClr val="accent4">
                  <a:hueOff val="-461056"/>
                  <a:satOff val="4338"/>
                  <a:lumOff val="-10225"/>
                </a:schemeClr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06</a:t>
                </a:r>
              </a:p>
            </p:txBody>
          </p:sp>
        </p:grpSp>
        <p:grpSp>
          <p:nvGrpSpPr>
            <p:cNvPr id="261" name="群組"/>
            <p:cNvGrpSpPr/>
            <p:nvPr/>
          </p:nvGrpSpPr>
          <p:grpSpPr>
            <a:xfrm>
              <a:off x="6629298" y="860594"/>
              <a:ext cx="4227225" cy="311580"/>
              <a:chOff x="-38100" y="-38100"/>
              <a:chExt cx="4227223" cy="311578"/>
            </a:xfrm>
          </p:grpSpPr>
          <p:pic>
            <p:nvPicPr>
              <p:cNvPr id="255" name="線條" descr="線條"/>
              <p:cNvPicPr>
                <a:picLocks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38100" y="197278"/>
                <a:ext cx="4227224" cy="76201"/>
              </a:xfrm>
              <a:prstGeom prst="rect">
                <a:avLst/>
              </a:prstGeom>
              <a:effectLst/>
            </p:spPr>
          </p:pic>
          <p:pic>
            <p:nvPicPr>
              <p:cNvPr id="257" name="線條" descr="線條"/>
              <p:cNvPicPr>
                <a:picLocks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 rot="5400000">
                <a:off x="-89539" y="68493"/>
                <a:ext cx="289387" cy="76201"/>
              </a:xfrm>
              <a:prstGeom prst="rect">
                <a:avLst/>
              </a:prstGeom>
              <a:effectLst/>
            </p:spPr>
          </p:pic>
          <p:pic>
            <p:nvPicPr>
              <p:cNvPr id="259" name="線條" descr="線條"/>
              <p:cNvPicPr>
                <a:picLocks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 rot="5400000">
                <a:off x="3963254" y="68493"/>
                <a:ext cx="289388" cy="76201"/>
              </a:xfrm>
              <a:prstGeom prst="rect">
                <a:avLst/>
              </a:prstGeom>
              <a:effectLst/>
            </p:spPr>
          </p:pic>
        </p:grpSp>
        <p:sp>
          <p:nvSpPr>
            <p:cNvPr id="262" name="後面要填充 6 個 bytes"/>
            <p:cNvSpPr txBox="1"/>
            <p:nvPr/>
          </p:nvSpPr>
          <p:spPr>
            <a:xfrm>
              <a:off x="7161462" y="1396293"/>
              <a:ext cx="2355062" cy="3796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sz="1266"/>
                <a:t>後面要填充 6 個 bytes</a:t>
              </a:r>
            </a:p>
          </p:txBody>
        </p:sp>
        <p:grpSp>
          <p:nvGrpSpPr>
            <p:cNvPr id="269" name="群組"/>
            <p:cNvGrpSpPr/>
            <p:nvPr/>
          </p:nvGrpSpPr>
          <p:grpSpPr>
            <a:xfrm>
              <a:off x="-61514" y="-392332"/>
              <a:ext cx="10861451" cy="289387"/>
              <a:chOff x="-38100" y="185365"/>
              <a:chExt cx="10861450" cy="289386"/>
            </a:xfrm>
          </p:grpSpPr>
          <p:pic>
            <p:nvPicPr>
              <p:cNvPr id="263" name="線條" descr="線條"/>
              <p:cNvPicPr>
                <a:picLocks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-38100" y="197278"/>
                <a:ext cx="10861451" cy="76201"/>
              </a:xfrm>
              <a:prstGeom prst="rect">
                <a:avLst/>
              </a:prstGeom>
              <a:effectLst/>
            </p:spPr>
          </p:pic>
          <p:pic>
            <p:nvPicPr>
              <p:cNvPr id="265" name="線條" descr="線條"/>
              <p:cNvPicPr>
                <a:picLocks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 rot="5400000">
                <a:off x="-90290" y="291958"/>
                <a:ext cx="289388" cy="76201"/>
              </a:xfrm>
              <a:prstGeom prst="rect">
                <a:avLst/>
              </a:prstGeom>
              <a:effectLst/>
            </p:spPr>
          </p:pic>
          <p:pic>
            <p:nvPicPr>
              <p:cNvPr id="267" name="線條" descr="線條"/>
              <p:cNvPicPr>
                <a:picLocks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 rot="5400000">
                <a:off x="10593293" y="291958"/>
                <a:ext cx="289387" cy="76201"/>
              </a:xfrm>
              <a:prstGeom prst="rect">
                <a:avLst/>
              </a:prstGeom>
              <a:effectLst/>
            </p:spPr>
          </p:pic>
        </p:grpSp>
        <p:sp>
          <p:nvSpPr>
            <p:cNvPr id="270" name="最後一個區塊"/>
            <p:cNvSpPr txBox="1"/>
            <p:nvPr/>
          </p:nvSpPr>
          <p:spPr>
            <a:xfrm>
              <a:off x="4396020" y="-945445"/>
              <a:ext cx="1484167" cy="3796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/>
            <a:p>
              <a:r>
                <a:rPr sz="1266"/>
                <a:t>最後一個區塊</a:t>
              </a:r>
            </a:p>
          </p:txBody>
        </p:sp>
      </p:grpSp>
      <p:sp>
        <p:nvSpPr>
          <p:cNvPr id="272" name="…"/>
          <p:cNvSpPr txBox="1"/>
          <p:nvPr/>
        </p:nvSpPr>
        <p:spPr>
          <a:xfrm>
            <a:off x="672169" y="4784946"/>
            <a:ext cx="184346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266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4676186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Oracle Padding Attack - 介紹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5600"/>
            </a:lvl1pPr>
          </a:lstStyle>
          <a:p>
            <a:r>
              <a:t>Oracle Padding Attack - 介紹</a:t>
            </a:r>
          </a:p>
        </p:txBody>
      </p:sp>
      <p:sp>
        <p:nvSpPr>
          <p:cNvPr id="275" name="對區塊加密的 CBC mode 的攻擊 (以下都用 AES 作例子)…"/>
          <p:cNvSpPr txBox="1"/>
          <p:nvPr/>
        </p:nvSpPr>
        <p:spPr>
          <a:xfrm>
            <a:off x="669727" y="1937915"/>
            <a:ext cx="7804548" cy="17387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對區塊加密的 CBC mode 的攻擊 (以下都用 AES 作例子)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endParaRPr sz="1266"/>
          </a:p>
          <a:p>
            <a:pPr algn="l"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rPr sz="1969"/>
              <a:t>攻擊情境 :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我們想解開伺服器加密的訊息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伺服器能幫我們解密任意訊息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但我們只能知道有沒有 padding 錯誤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padding 錯誤也就是伺服器解碼完發現後面的填充字元是錯的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/>
              <a:t>用 Oracle Padding Attack 就可以還原被伺服器加密的訊息</a:t>
            </a:r>
          </a:p>
        </p:txBody>
      </p:sp>
      <p:sp>
        <p:nvSpPr>
          <p:cNvPr id="276" name="https://en.wikipedia.org/wiki/Padding_oracle_attack"/>
          <p:cNvSpPr txBox="1"/>
          <p:nvPr/>
        </p:nvSpPr>
        <p:spPr>
          <a:xfrm>
            <a:off x="1905808" y="6317861"/>
            <a:ext cx="3741410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266" dirty="0"/>
              <a:t>https://en.wikipedia.org/wiki/Padding_oracle_attack</a:t>
            </a:r>
          </a:p>
        </p:txBody>
      </p:sp>
      <p:grpSp>
        <p:nvGrpSpPr>
          <p:cNvPr id="290" name="群組"/>
          <p:cNvGrpSpPr/>
          <p:nvPr/>
        </p:nvGrpSpPr>
        <p:grpSpPr>
          <a:xfrm>
            <a:off x="891495" y="4591040"/>
            <a:ext cx="7810270" cy="1147238"/>
            <a:chOff x="0" y="0"/>
            <a:chExt cx="11107939" cy="1631626"/>
          </a:xfrm>
        </p:grpSpPr>
        <p:grpSp>
          <p:nvGrpSpPr>
            <p:cNvPr id="285" name="群組"/>
            <p:cNvGrpSpPr/>
            <p:nvPr/>
          </p:nvGrpSpPr>
          <p:grpSpPr>
            <a:xfrm>
              <a:off x="4046932" y="31604"/>
              <a:ext cx="7061007" cy="1590219"/>
              <a:chOff x="-437157" y="20704"/>
              <a:chExt cx="7061006" cy="1590217"/>
            </a:xfrm>
          </p:grpSpPr>
          <p:sp>
            <p:nvSpPr>
              <p:cNvPr id="277" name="padding 正確"/>
              <p:cNvSpPr txBox="1"/>
              <p:nvPr/>
            </p:nvSpPr>
            <p:spPr>
              <a:xfrm>
                <a:off x="0" y="20704"/>
                <a:ext cx="2154658" cy="441192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rPr sz="1547"/>
                  <a:t>padding 正確</a:t>
                </a:r>
              </a:p>
            </p:txBody>
          </p:sp>
          <p:sp>
            <p:nvSpPr>
              <p:cNvPr id="278" name="padding 錯誤"/>
              <p:cNvSpPr txBox="1"/>
              <p:nvPr/>
            </p:nvSpPr>
            <p:spPr>
              <a:xfrm>
                <a:off x="0" y="1169729"/>
                <a:ext cx="2154658" cy="441192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rPr sz="1547"/>
                  <a:t>padding 錯誤</a:t>
                </a:r>
              </a:p>
            </p:txBody>
          </p:sp>
          <p:sp>
            <p:nvSpPr>
              <p:cNvPr id="279" name="200 OK"/>
              <p:cNvSpPr txBox="1"/>
              <p:nvPr/>
            </p:nvSpPr>
            <p:spPr>
              <a:xfrm>
                <a:off x="2830331" y="20704"/>
                <a:ext cx="2154659" cy="441192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rPr sz="1547"/>
                  <a:t>200 OK</a:t>
                </a:r>
              </a:p>
            </p:txBody>
          </p:sp>
          <p:sp>
            <p:nvSpPr>
              <p:cNvPr id="280" name="500 Internal Server Error"/>
              <p:cNvSpPr txBox="1"/>
              <p:nvPr/>
            </p:nvSpPr>
            <p:spPr>
              <a:xfrm>
                <a:off x="2839159" y="1169729"/>
                <a:ext cx="3784690" cy="441192"/>
              </a:xfrm>
              <a:prstGeom prst="rect">
                <a:avLst/>
              </a:prstGeom>
              <a:solidFill>
                <a:schemeClr val="accent5">
                  <a:hueOff val="-82419"/>
                  <a:satOff val="-9513"/>
                  <a:lumOff val="-16343"/>
                </a:schemeClr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rPr sz="1547"/>
                  <a:t>500 Internal Server Error</a:t>
                </a:r>
              </a:p>
            </p:txBody>
          </p:sp>
          <p:sp>
            <p:nvSpPr>
              <p:cNvPr id="281" name="線條"/>
              <p:cNvSpPr/>
              <p:nvPr/>
            </p:nvSpPr>
            <p:spPr>
              <a:xfrm>
                <a:off x="2303221" y="241300"/>
                <a:ext cx="378548" cy="0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547"/>
              </a:p>
            </p:txBody>
          </p:sp>
          <p:sp>
            <p:nvSpPr>
              <p:cNvPr id="282" name="線條"/>
              <p:cNvSpPr/>
              <p:nvPr/>
            </p:nvSpPr>
            <p:spPr>
              <a:xfrm>
                <a:off x="2303221" y="1390325"/>
                <a:ext cx="387374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547"/>
              </a:p>
            </p:txBody>
          </p:sp>
          <p:sp>
            <p:nvSpPr>
              <p:cNvPr id="283" name="線條"/>
              <p:cNvSpPr/>
              <p:nvPr/>
            </p:nvSpPr>
            <p:spPr>
              <a:xfrm flipV="1">
                <a:off x="-437157" y="292063"/>
                <a:ext cx="346157" cy="34615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547"/>
              </a:p>
            </p:txBody>
          </p:sp>
          <p:sp>
            <p:nvSpPr>
              <p:cNvPr id="284" name="線條"/>
              <p:cNvSpPr/>
              <p:nvPr/>
            </p:nvSpPr>
            <p:spPr>
              <a:xfrm>
                <a:off x="-429247" y="1028403"/>
                <a:ext cx="330337" cy="33033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sz="1547"/>
              </a:p>
            </p:txBody>
          </p:sp>
        </p:grpSp>
        <p:pic>
          <p:nvPicPr>
            <p:cNvPr id="286" name="影像" descr="影像"/>
            <p:cNvPicPr>
              <a:picLocks noChangeAspect="1"/>
            </p:cNvPicPr>
            <p:nvPr/>
          </p:nvPicPr>
          <p:blipFill>
            <a:blip r:embed="rId2">
              <a:extLst/>
            </a:blip>
            <a:srcRect/>
            <a:stretch>
              <a:fillRect/>
            </a:stretch>
          </p:blipFill>
          <p:spPr>
            <a:xfrm>
              <a:off x="1868246" y="0"/>
              <a:ext cx="1631626" cy="16316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7" name="訊息"/>
            <p:cNvSpPr txBox="1"/>
            <p:nvPr/>
          </p:nvSpPr>
          <p:spPr>
            <a:xfrm>
              <a:off x="0" y="606116"/>
              <a:ext cx="1379261" cy="441193"/>
            </a:xfrm>
            <a:prstGeom prst="rect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5719" tIns="35719" rIns="35719" bIns="35719" numCol="1" anchor="ctr">
              <a:spAutoFit/>
            </a:bodyPr>
            <a:lstStyle>
              <a:lvl1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r>
                <a:rPr sz="1547"/>
                <a:t>訊息</a:t>
              </a:r>
            </a:p>
          </p:txBody>
        </p:sp>
        <p:sp>
          <p:nvSpPr>
            <p:cNvPr id="288" name="線條"/>
            <p:cNvSpPr/>
            <p:nvPr/>
          </p:nvSpPr>
          <p:spPr>
            <a:xfrm>
              <a:off x="1591906" y="815776"/>
              <a:ext cx="348163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289" name="解密"/>
            <p:cNvSpPr txBox="1"/>
            <p:nvPr/>
          </p:nvSpPr>
          <p:spPr>
            <a:xfrm>
              <a:off x="3342322" y="636896"/>
              <a:ext cx="563117" cy="3796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/>
            <a:p>
              <a:r>
                <a:rPr sz="1266"/>
                <a:t>解密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804553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Oracle Padding Attack - 攻擊流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5600"/>
            </a:lvl1pPr>
          </a:lstStyle>
          <a:p>
            <a:r>
              <a:t>Oracle Padding Attack - 攻擊流程</a:t>
            </a:r>
          </a:p>
        </p:txBody>
      </p:sp>
      <p:sp>
        <p:nvSpPr>
          <p:cNvPr id="293" name="https://robertheaton.com/2013/07/29/padding-oracle-attack/"/>
          <p:cNvSpPr txBox="1"/>
          <p:nvPr/>
        </p:nvSpPr>
        <p:spPr>
          <a:xfrm>
            <a:off x="1524692" y="6245172"/>
            <a:ext cx="4328109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266"/>
              <a:t>https://robertheaton.com/2013/07/29/padding-oracle-attack/</a:t>
            </a:r>
          </a:p>
        </p:txBody>
      </p:sp>
      <p:grpSp>
        <p:nvGrpSpPr>
          <p:cNvPr id="311" name="群組"/>
          <p:cNvGrpSpPr/>
          <p:nvPr/>
        </p:nvGrpSpPr>
        <p:grpSpPr>
          <a:xfrm>
            <a:off x="320454" y="1841244"/>
            <a:ext cx="8453867" cy="3467015"/>
            <a:chOff x="2594" y="40711"/>
            <a:chExt cx="12023276" cy="4930864"/>
          </a:xfrm>
        </p:grpSpPr>
        <p:grpSp>
          <p:nvGrpSpPr>
            <p:cNvPr id="296" name="影像"/>
            <p:cNvGrpSpPr/>
            <p:nvPr/>
          </p:nvGrpSpPr>
          <p:grpSpPr>
            <a:xfrm>
              <a:off x="3053937" y="617397"/>
              <a:ext cx="4675585" cy="3275205"/>
              <a:chOff x="0" y="0"/>
              <a:chExt cx="4675583" cy="3275203"/>
            </a:xfrm>
          </p:grpSpPr>
          <p:pic>
            <p:nvPicPr>
              <p:cNvPr id="295" name="影像" descr="影像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27000" y="88900"/>
                <a:ext cx="4421584" cy="2945004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294" name="影像" descr="影像"/>
              <p:cNvPicPr>
                <a:picLocks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4675584" cy="3275204"/>
              </a:xfrm>
              <a:prstGeom prst="rect">
                <a:avLst/>
              </a:prstGeom>
              <a:effectLst/>
            </p:spPr>
          </p:pic>
        </p:grpSp>
        <p:grpSp>
          <p:nvGrpSpPr>
            <p:cNvPr id="299" name="群組"/>
            <p:cNvGrpSpPr/>
            <p:nvPr/>
          </p:nvGrpSpPr>
          <p:grpSpPr>
            <a:xfrm>
              <a:off x="452889" y="1048483"/>
              <a:ext cx="1500645" cy="441193"/>
              <a:chOff x="0" y="-2399"/>
              <a:chExt cx="1500644" cy="441192"/>
            </a:xfrm>
          </p:grpSpPr>
          <p:sp>
            <p:nvSpPr>
              <p:cNvPr id="297" name="x"/>
              <p:cNvSpPr txBox="1"/>
              <p:nvPr/>
            </p:nvSpPr>
            <p:spPr>
              <a:xfrm>
                <a:off x="1006385" y="-2399"/>
                <a:ext cx="494259" cy="441192"/>
              </a:xfrm>
              <a:prstGeom prst="rect">
                <a:avLst/>
              </a:prstGeom>
              <a:solidFill>
                <a:schemeClr val="accent4">
                  <a:hueOff val="-461056"/>
                  <a:satOff val="4338"/>
                  <a:lumOff val="-10225"/>
                </a:schemeClr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x</a:t>
                </a:r>
              </a:p>
            </p:txBody>
          </p:sp>
          <p:sp>
            <p:nvSpPr>
              <p:cNvPr id="298" name="…"/>
              <p:cNvSpPr txBox="1"/>
              <p:nvPr/>
            </p:nvSpPr>
            <p:spPr>
              <a:xfrm>
                <a:off x="0" y="-2399"/>
                <a:ext cx="954683" cy="441192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…</a:t>
                </a:r>
              </a:p>
            </p:txBody>
          </p:sp>
        </p:grpSp>
        <p:sp>
          <p:nvSpPr>
            <p:cNvPr id="300" name="線條"/>
            <p:cNvSpPr/>
            <p:nvPr/>
          </p:nvSpPr>
          <p:spPr>
            <a:xfrm>
              <a:off x="2267553" y="1295201"/>
              <a:ext cx="548565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301" name="線條"/>
            <p:cNvSpPr/>
            <p:nvPr/>
          </p:nvSpPr>
          <p:spPr>
            <a:xfrm>
              <a:off x="7967341" y="3060501"/>
              <a:ext cx="548565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302" name="群組"/>
            <p:cNvSpPr txBox="1"/>
            <p:nvPr/>
          </p:nvSpPr>
          <p:spPr>
            <a:xfrm>
              <a:off x="8753726" y="2800151"/>
              <a:ext cx="2009280" cy="520701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>
                <a:defRPr sz="2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sz="1547"/>
                <a:t>padding 正確</a:t>
              </a:r>
            </a:p>
          </p:txBody>
        </p:sp>
        <p:sp>
          <p:nvSpPr>
            <p:cNvPr id="303" name="200 OK"/>
            <p:cNvSpPr txBox="1"/>
            <p:nvPr/>
          </p:nvSpPr>
          <p:spPr>
            <a:xfrm>
              <a:off x="10804358" y="2800151"/>
              <a:ext cx="1211016" cy="520701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>
                <a:defRPr sz="2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sz="1547"/>
                <a:t>200 OK</a:t>
              </a:r>
            </a:p>
          </p:txBody>
        </p:sp>
        <p:sp>
          <p:nvSpPr>
            <p:cNvPr id="304" name="線條"/>
            <p:cNvSpPr/>
            <p:nvPr/>
          </p:nvSpPr>
          <p:spPr>
            <a:xfrm flipV="1">
              <a:off x="1716748" y="1627850"/>
              <a:ext cx="1" cy="436396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305" name="暴力嘗試 x"/>
            <p:cNvSpPr txBox="1"/>
            <p:nvPr/>
          </p:nvSpPr>
          <p:spPr>
            <a:xfrm>
              <a:off x="922898" y="2275349"/>
              <a:ext cx="1203750" cy="3796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sz="1266"/>
                <a:t>暴力嘗試 x</a:t>
              </a:r>
            </a:p>
          </p:txBody>
        </p:sp>
        <p:sp>
          <p:nvSpPr>
            <p:cNvPr id="306" name="線條"/>
            <p:cNvSpPr/>
            <p:nvPr/>
          </p:nvSpPr>
          <p:spPr>
            <a:xfrm flipV="1">
              <a:off x="9758366" y="3508765"/>
              <a:ext cx="1" cy="43639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307" name="代表 Plaintext 有很大的機會是 0x01 結尾的"/>
            <p:cNvSpPr txBox="1"/>
            <p:nvPr/>
          </p:nvSpPr>
          <p:spPr>
            <a:xfrm>
              <a:off x="6962376" y="4156538"/>
              <a:ext cx="5063494" cy="4102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 sz="20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sz="1406"/>
                <a:t>代表 Plaintext 有很大的機會是 0x01 結尾的 </a:t>
              </a:r>
            </a:p>
          </p:txBody>
        </p:sp>
        <p:sp>
          <p:nvSpPr>
            <p:cNvPr id="308" name="0x02 結尾的話代表倒數第二個 byte 也要是 0x02"/>
            <p:cNvSpPr txBox="1"/>
            <p:nvPr/>
          </p:nvSpPr>
          <p:spPr>
            <a:xfrm>
              <a:off x="7533236" y="4622761"/>
              <a:ext cx="4479859" cy="348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 sz="1600" b="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sz="1125"/>
                <a:t>0x02 結尾的話代表倒數第二個 byte 也要是 0x02</a:t>
              </a:r>
            </a:p>
          </p:txBody>
        </p:sp>
        <p:sp>
          <p:nvSpPr>
            <p:cNvPr id="309" name="線條"/>
            <p:cNvSpPr/>
            <p:nvPr/>
          </p:nvSpPr>
          <p:spPr>
            <a:xfrm>
              <a:off x="948893" y="529310"/>
              <a:ext cx="1" cy="38100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310" name="random byte"/>
            <p:cNvSpPr txBox="1"/>
            <p:nvPr/>
          </p:nvSpPr>
          <p:spPr>
            <a:xfrm>
              <a:off x="2594" y="40711"/>
              <a:ext cx="1381576" cy="3796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sz="1266"/>
                <a:t>random byte</a:t>
              </a:r>
            </a:p>
          </p:txBody>
        </p:sp>
      </p:grpSp>
      <p:sp>
        <p:nvSpPr>
          <p:cNvPr id="312" name="x ⊕ 0x01 = I2 的最後一個 byte"/>
          <p:cNvSpPr txBox="1"/>
          <p:nvPr/>
        </p:nvSpPr>
        <p:spPr>
          <a:xfrm>
            <a:off x="3279267" y="5612953"/>
            <a:ext cx="2792432" cy="310214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547"/>
              <a:t>x ⊕ 0x01 = I2 的最後一個 byte </a:t>
            </a:r>
          </a:p>
        </p:txBody>
      </p:sp>
      <p:sp>
        <p:nvSpPr>
          <p:cNvPr id="313" name="CBC mode"/>
          <p:cNvSpPr txBox="1"/>
          <p:nvPr/>
        </p:nvSpPr>
        <p:spPr>
          <a:xfrm>
            <a:off x="3580436" y="4488993"/>
            <a:ext cx="864019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266"/>
              <a:t>CBC mode</a:t>
            </a:r>
          </a:p>
        </p:txBody>
      </p:sp>
    </p:spTree>
    <p:extLst>
      <p:ext uri="{BB962C8B-B14F-4D97-AF65-F5344CB8AC3E}">
        <p14:creationId xmlns:p14="http://schemas.microsoft.com/office/powerpoint/2010/main" val="231926508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Oracle Padding Attack - 攻擊流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5600"/>
            </a:lvl1pPr>
          </a:lstStyle>
          <a:p>
            <a:r>
              <a:t>Oracle Padding Attack - 攻擊流程</a:t>
            </a:r>
          </a:p>
        </p:txBody>
      </p:sp>
      <p:sp>
        <p:nvSpPr>
          <p:cNvPr id="316" name="https://robertheaton.com/2013/07/29/padding-oracle-attack/"/>
          <p:cNvSpPr txBox="1"/>
          <p:nvPr/>
        </p:nvSpPr>
        <p:spPr>
          <a:xfrm>
            <a:off x="1423750" y="6245171"/>
            <a:ext cx="4185569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266"/>
              <a:t>https://robertheaton.com/2013/07/29/padding-oracle-attack/</a:t>
            </a:r>
          </a:p>
        </p:txBody>
      </p:sp>
      <p:grpSp>
        <p:nvGrpSpPr>
          <p:cNvPr id="336" name="群組"/>
          <p:cNvGrpSpPr/>
          <p:nvPr/>
        </p:nvGrpSpPr>
        <p:grpSpPr>
          <a:xfrm>
            <a:off x="114062" y="1905317"/>
            <a:ext cx="8790860" cy="3233269"/>
            <a:chOff x="-487183" y="-31610"/>
            <a:chExt cx="12502556" cy="4598426"/>
          </a:xfrm>
        </p:grpSpPr>
        <p:grpSp>
          <p:nvGrpSpPr>
            <p:cNvPr id="319" name="影像"/>
            <p:cNvGrpSpPr/>
            <p:nvPr/>
          </p:nvGrpSpPr>
          <p:grpSpPr>
            <a:xfrm>
              <a:off x="3053938" y="617397"/>
              <a:ext cx="4675584" cy="3275205"/>
              <a:chOff x="0" y="0"/>
              <a:chExt cx="4675583" cy="3275203"/>
            </a:xfrm>
          </p:grpSpPr>
          <p:pic>
            <p:nvPicPr>
              <p:cNvPr id="318" name="影像" descr="影像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27000" y="88900"/>
                <a:ext cx="4421584" cy="2945004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317" name="影像" descr="影像"/>
              <p:cNvPicPr>
                <a:picLocks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0"/>
                <a:ext cx="4675584" cy="3275204"/>
              </a:xfrm>
              <a:prstGeom prst="rect">
                <a:avLst/>
              </a:prstGeom>
              <a:effectLst/>
            </p:spPr>
          </p:pic>
        </p:grpSp>
        <p:grpSp>
          <p:nvGrpSpPr>
            <p:cNvPr id="323" name="群組"/>
            <p:cNvGrpSpPr/>
            <p:nvPr/>
          </p:nvGrpSpPr>
          <p:grpSpPr>
            <a:xfrm>
              <a:off x="-21156" y="1048483"/>
              <a:ext cx="2000309" cy="441193"/>
              <a:chOff x="-486744" y="-2399"/>
              <a:chExt cx="2000307" cy="441192"/>
            </a:xfrm>
          </p:grpSpPr>
          <p:sp>
            <p:nvSpPr>
              <p:cNvPr id="320" name="y"/>
              <p:cNvSpPr txBox="1"/>
              <p:nvPr/>
            </p:nvSpPr>
            <p:spPr>
              <a:xfrm>
                <a:off x="1019304" y="-2399"/>
                <a:ext cx="494259" cy="441192"/>
              </a:xfrm>
              <a:prstGeom prst="rect">
                <a:avLst/>
              </a:prstGeom>
              <a:solidFill>
                <a:schemeClr val="accent4">
                  <a:hueOff val="-461056"/>
                  <a:satOff val="4338"/>
                  <a:lumOff val="-10225"/>
                </a:schemeClr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y</a:t>
                </a:r>
              </a:p>
            </p:txBody>
          </p:sp>
          <p:sp>
            <p:nvSpPr>
              <p:cNvPr id="321" name="…"/>
              <p:cNvSpPr txBox="1"/>
              <p:nvPr/>
            </p:nvSpPr>
            <p:spPr>
              <a:xfrm>
                <a:off x="-486744" y="-2399"/>
                <a:ext cx="954683" cy="441192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…</a:t>
                </a:r>
              </a:p>
            </p:txBody>
          </p:sp>
          <p:sp>
            <p:nvSpPr>
              <p:cNvPr id="322" name="x"/>
              <p:cNvSpPr txBox="1"/>
              <p:nvPr/>
            </p:nvSpPr>
            <p:spPr>
              <a:xfrm>
                <a:off x="496491" y="-2399"/>
                <a:ext cx="494259" cy="441192"/>
              </a:xfrm>
              <a:prstGeom prst="rect">
                <a:avLst/>
              </a:prstGeom>
              <a:solidFill>
                <a:schemeClr val="accent4">
                  <a:hueOff val="-461056"/>
                  <a:satOff val="4338"/>
                  <a:lumOff val="-10225"/>
                </a:schemeClr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35719" tIns="35719" rIns="35719" bIns="35719" numCol="1" anchor="ctr">
                <a:spAutoFit/>
              </a:bodyPr>
              <a:lstStyle>
                <a:lvl1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lvl1pPr>
              </a:lstStyle>
              <a:p>
                <a:r>
                  <a:rPr sz="1547"/>
                  <a:t>x</a:t>
                </a:r>
              </a:p>
            </p:txBody>
          </p:sp>
        </p:grpSp>
        <p:sp>
          <p:nvSpPr>
            <p:cNvPr id="324" name="線條"/>
            <p:cNvSpPr/>
            <p:nvPr/>
          </p:nvSpPr>
          <p:spPr>
            <a:xfrm>
              <a:off x="2267553" y="1295201"/>
              <a:ext cx="548565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325" name="線條"/>
            <p:cNvSpPr/>
            <p:nvPr/>
          </p:nvSpPr>
          <p:spPr>
            <a:xfrm>
              <a:off x="7967341" y="3060501"/>
              <a:ext cx="548565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326" name="群組"/>
            <p:cNvSpPr txBox="1"/>
            <p:nvPr/>
          </p:nvSpPr>
          <p:spPr>
            <a:xfrm>
              <a:off x="8753726" y="2800151"/>
              <a:ext cx="2009280" cy="520701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r>
                <a:rPr sz="1547"/>
                <a:t>padding 正確</a:t>
              </a:r>
            </a:p>
          </p:txBody>
        </p:sp>
        <p:sp>
          <p:nvSpPr>
            <p:cNvPr id="327" name="200 OK"/>
            <p:cNvSpPr txBox="1"/>
            <p:nvPr/>
          </p:nvSpPr>
          <p:spPr>
            <a:xfrm>
              <a:off x="10804358" y="2800151"/>
              <a:ext cx="1211015" cy="520701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r>
                <a:rPr sz="1547"/>
                <a:t>200 OK</a:t>
              </a:r>
            </a:p>
          </p:txBody>
        </p:sp>
        <p:sp>
          <p:nvSpPr>
            <p:cNvPr id="328" name="線條"/>
            <p:cNvSpPr/>
            <p:nvPr/>
          </p:nvSpPr>
          <p:spPr>
            <a:xfrm flipV="1">
              <a:off x="1205042" y="1627850"/>
              <a:ext cx="1" cy="436396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329" name="暴力嘗試 x"/>
            <p:cNvSpPr txBox="1"/>
            <p:nvPr/>
          </p:nvSpPr>
          <p:spPr>
            <a:xfrm>
              <a:off x="536387" y="2172884"/>
              <a:ext cx="1292662" cy="4102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 sz="2000"/>
              </a:lvl1pPr>
            </a:lstStyle>
            <a:p>
              <a:r>
                <a:rPr sz="1406"/>
                <a:t>暴力嘗試 x</a:t>
              </a:r>
            </a:p>
          </p:txBody>
        </p:sp>
        <p:sp>
          <p:nvSpPr>
            <p:cNvPr id="330" name="線條"/>
            <p:cNvSpPr/>
            <p:nvPr/>
          </p:nvSpPr>
          <p:spPr>
            <a:xfrm flipV="1">
              <a:off x="9758365" y="3508765"/>
              <a:ext cx="1" cy="43639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331" name="代表 Plaintext 倒數第二個 byte一定是 0x02"/>
            <p:cNvSpPr txBox="1"/>
            <p:nvPr/>
          </p:nvSpPr>
          <p:spPr>
            <a:xfrm>
              <a:off x="6870440" y="4156538"/>
              <a:ext cx="4817638" cy="4102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 sz="2000"/>
              </a:lvl1pPr>
            </a:lstStyle>
            <a:p>
              <a:r>
                <a:rPr sz="1406"/>
                <a:t>代表 Plaintext 倒數第二個 byte一定是 0x02 </a:t>
              </a:r>
            </a:p>
          </p:txBody>
        </p:sp>
        <p:sp>
          <p:nvSpPr>
            <p:cNvPr id="332" name="線條"/>
            <p:cNvSpPr/>
            <p:nvPr/>
          </p:nvSpPr>
          <p:spPr>
            <a:xfrm flipH="1">
              <a:off x="487110" y="529310"/>
              <a:ext cx="1" cy="38100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333" name="random byte"/>
            <p:cNvSpPr txBox="1"/>
            <p:nvPr/>
          </p:nvSpPr>
          <p:spPr>
            <a:xfrm>
              <a:off x="-487183" y="-31610"/>
              <a:ext cx="1303697" cy="3796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/>
            <a:p>
              <a:r>
                <a:rPr sz="1266"/>
                <a:t>random byte</a:t>
              </a:r>
            </a:p>
          </p:txBody>
        </p:sp>
        <p:sp>
          <p:nvSpPr>
            <p:cNvPr id="334" name="線條"/>
            <p:cNvSpPr/>
            <p:nvPr/>
          </p:nvSpPr>
          <p:spPr>
            <a:xfrm flipH="1">
              <a:off x="1815875" y="478538"/>
              <a:ext cx="251510" cy="46987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47"/>
            </a:p>
          </p:txBody>
        </p:sp>
        <p:sp>
          <p:nvSpPr>
            <p:cNvPr id="335" name="y = I2 最後一個 byte ⊕ 0x02"/>
            <p:cNvSpPr txBox="1"/>
            <p:nvPr/>
          </p:nvSpPr>
          <p:spPr>
            <a:xfrm>
              <a:off x="2059019" y="-31610"/>
              <a:ext cx="2781207" cy="3796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/>
            <a:p>
              <a:r>
                <a:rPr sz="1266"/>
                <a:t>y = I2 最後一個 byte ⊕ 0x02</a:t>
              </a:r>
            </a:p>
          </p:txBody>
        </p:sp>
      </p:grpSp>
      <p:sp>
        <p:nvSpPr>
          <p:cNvPr id="337" name="x ⊕ 0x02 = I2 的倒數第二個 byte"/>
          <p:cNvSpPr txBox="1"/>
          <p:nvPr/>
        </p:nvSpPr>
        <p:spPr>
          <a:xfrm>
            <a:off x="3159469" y="5612953"/>
            <a:ext cx="2820773" cy="310214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sz="1547"/>
              <a:t>x ⊕ 0x02 = I2 的倒數第二個 byte </a:t>
            </a:r>
          </a:p>
        </p:txBody>
      </p:sp>
      <p:sp>
        <p:nvSpPr>
          <p:cNvPr id="338" name="CBC mode"/>
          <p:cNvSpPr txBox="1"/>
          <p:nvPr/>
        </p:nvSpPr>
        <p:spPr>
          <a:xfrm>
            <a:off x="3662332" y="4594298"/>
            <a:ext cx="750206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266"/>
              <a:t>CBC mode</a:t>
            </a:r>
          </a:p>
        </p:txBody>
      </p:sp>
    </p:spTree>
    <p:extLst>
      <p:ext uri="{BB962C8B-B14F-4D97-AF65-F5344CB8AC3E}">
        <p14:creationId xmlns:p14="http://schemas.microsoft.com/office/powerpoint/2010/main" val="232145665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Oracle Padding Attack - 攻擊流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5600"/>
            </a:lvl1pPr>
          </a:lstStyle>
          <a:p>
            <a:r>
              <a:t>Oracle Padding Attack - 攻擊流程</a:t>
            </a:r>
          </a:p>
        </p:txBody>
      </p:sp>
      <p:sp>
        <p:nvSpPr>
          <p:cNvPr id="341" name="https://robertheaton.com/2013/07/29/padding-oracle-attack/"/>
          <p:cNvSpPr txBox="1"/>
          <p:nvPr/>
        </p:nvSpPr>
        <p:spPr>
          <a:xfrm>
            <a:off x="1524692" y="6245172"/>
            <a:ext cx="4328109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266"/>
              <a:t>https://robertheaton.com/2013/07/29/padding-oracle-attack/</a:t>
            </a:r>
          </a:p>
        </p:txBody>
      </p:sp>
      <p:sp>
        <p:nvSpPr>
          <p:cNvPr id="342" name="照著前面的步驟我們就可以一步一步還原出整個 I2…"/>
          <p:cNvSpPr txBox="1"/>
          <p:nvPr/>
        </p:nvSpPr>
        <p:spPr>
          <a:xfrm>
            <a:off x="619113" y="2651712"/>
            <a:ext cx="7905774" cy="14141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 dirty="0" err="1"/>
              <a:t>照著前面的步驟我們就可以一步一步還原出整個</a:t>
            </a:r>
            <a:r>
              <a:rPr sz="1266" dirty="0"/>
              <a:t> I2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 dirty="0" err="1"/>
              <a:t>接著還原</a:t>
            </a:r>
            <a:r>
              <a:rPr sz="1266" dirty="0"/>
              <a:t> P2 = C1 ⊕ I2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endParaRPr sz="1266" dirty="0"/>
          </a:p>
          <a:p>
            <a:pPr algn="l"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rPr sz="1969" dirty="0" err="1"/>
              <a:t>小結</a:t>
            </a:r>
            <a:r>
              <a:rPr sz="1969" dirty="0"/>
              <a:t> :</a:t>
            </a:r>
          </a:p>
          <a:p>
            <a:pPr algn="l">
              <a:defRPr b="0">
                <a:latin typeface="Arial"/>
                <a:ea typeface="Arial"/>
                <a:cs typeface="Arial"/>
                <a:sym typeface="Arial"/>
              </a:defRPr>
            </a:pPr>
            <a:r>
              <a:rPr sz="1266" dirty="0" err="1"/>
              <a:t>假設密文有</a:t>
            </a:r>
            <a:r>
              <a:rPr sz="1266" dirty="0"/>
              <a:t> k 個 block : C</a:t>
            </a:r>
            <a:r>
              <a:rPr sz="1266" baseline="-5999" dirty="0"/>
              <a:t>1</a:t>
            </a:r>
            <a:r>
              <a:rPr sz="1266" dirty="0"/>
              <a:t>, C</a:t>
            </a:r>
            <a:r>
              <a:rPr sz="1266" baseline="-5999" dirty="0"/>
              <a:t>2</a:t>
            </a:r>
            <a:r>
              <a:rPr sz="1266" dirty="0"/>
              <a:t>, … , </a:t>
            </a:r>
            <a:r>
              <a:rPr sz="1266" dirty="0" err="1"/>
              <a:t>C</a:t>
            </a:r>
            <a:r>
              <a:rPr sz="1266" baseline="-5999" dirty="0" err="1"/>
              <a:t>k</a:t>
            </a:r>
            <a:endParaRPr sz="1266" baseline="-5999" dirty="0"/>
          </a:p>
          <a:p>
            <a:pPr algn="l">
              <a:defRPr b="0" baseline="-5999">
                <a:latin typeface="Arial"/>
                <a:ea typeface="Arial"/>
                <a:cs typeface="Arial"/>
                <a:sym typeface="Arial"/>
              </a:defRPr>
            </a:pPr>
            <a:r>
              <a:rPr sz="1266" dirty="0" err="1"/>
              <a:t>我們可以從</a:t>
            </a:r>
            <a:r>
              <a:rPr sz="1266" dirty="0"/>
              <a:t> </a:t>
            </a:r>
            <a:r>
              <a:rPr sz="1266" dirty="0" err="1"/>
              <a:t>C</a:t>
            </a:r>
            <a:r>
              <a:rPr sz="1266" dirty="0" err="1"/>
              <a:t>k</a:t>
            </a:r>
            <a:r>
              <a:rPr sz="1266" dirty="0"/>
              <a:t>, C</a:t>
            </a:r>
            <a:r>
              <a:rPr sz="1266" dirty="0"/>
              <a:t>k-1</a:t>
            </a:r>
            <a:r>
              <a:rPr sz="1266" dirty="0"/>
              <a:t>, …, C</a:t>
            </a:r>
            <a:r>
              <a:rPr sz="1266" dirty="0"/>
              <a:t>2 </a:t>
            </a:r>
            <a:r>
              <a:rPr sz="1266" dirty="0" err="1"/>
              <a:t>一路反解回來</a:t>
            </a:r>
            <a:endParaRPr sz="1266" dirty="0"/>
          </a:p>
          <a:p>
            <a:pPr algn="l">
              <a:defRPr b="0" baseline="-5999">
                <a:latin typeface="Arial"/>
                <a:ea typeface="Arial"/>
                <a:cs typeface="Arial"/>
                <a:sym typeface="Arial"/>
              </a:defRPr>
            </a:pPr>
            <a:r>
              <a:rPr sz="1266" dirty="0"/>
              <a:t>C1 </a:t>
            </a:r>
            <a:r>
              <a:rPr sz="1266" dirty="0" err="1"/>
              <a:t>則需要有</a:t>
            </a:r>
            <a:r>
              <a:rPr sz="1266" dirty="0"/>
              <a:t> IV (Initialization Vector) </a:t>
            </a:r>
            <a:r>
              <a:rPr sz="1266" dirty="0" err="1"/>
              <a:t>才能反解</a:t>
            </a:r>
            <a:endParaRPr sz="1266" dirty="0"/>
          </a:p>
        </p:txBody>
      </p:sp>
    </p:spTree>
    <p:extLst>
      <p:ext uri="{BB962C8B-B14F-4D97-AF65-F5344CB8AC3E}">
        <p14:creationId xmlns:p14="http://schemas.microsoft.com/office/powerpoint/2010/main" val="49955625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Oracle Padding Attack - 實戰題目"/>
          <p:cNvSpPr txBox="1">
            <a:spLocks noGrp="1"/>
          </p:cNvSpPr>
          <p:nvPr>
            <p:ph type="title"/>
          </p:nvPr>
        </p:nvSpPr>
        <p:spPr>
          <a:xfrm>
            <a:off x="0" y="595785"/>
            <a:ext cx="9144000" cy="1325563"/>
          </a:xfrm>
          <a:prstGeom prst="rect">
            <a:avLst/>
          </a:prstGeom>
          <a:solidFill>
            <a:srgbClr val="00B0F0"/>
          </a:solidFill>
        </p:spPr>
        <p:txBody>
          <a:bodyPr>
            <a:normAutofit fontScale="90000"/>
          </a:bodyPr>
          <a:lstStyle>
            <a:lvl1pPr>
              <a:defRPr sz="5600"/>
            </a:lvl1pPr>
          </a:lstStyle>
          <a:p>
            <a:r>
              <a: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Oracle Padding Attack </a:t>
            </a:r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實戰題目</a:t>
            </a:r>
            <a:endParaRPr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5" name="https://robertheaton.com/2013/07/29/padding-oracle-attack/"/>
          <p:cNvSpPr txBox="1"/>
          <p:nvPr/>
        </p:nvSpPr>
        <p:spPr>
          <a:xfrm>
            <a:off x="1524692" y="6245172"/>
            <a:ext cx="4328109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266"/>
              <a:t>https://robertheaton.com/2013/07/29/padding-oracle-attack/</a:t>
            </a:r>
          </a:p>
        </p:txBody>
      </p:sp>
      <p:sp>
        <p:nvSpPr>
          <p:cNvPr id="346" name="CSAW CTF 2016 Quals: Neo…"/>
          <p:cNvSpPr txBox="1"/>
          <p:nvPr/>
        </p:nvSpPr>
        <p:spPr>
          <a:xfrm>
            <a:off x="495545" y="2465283"/>
            <a:ext cx="7905774" cy="1264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defTabSz="321457">
              <a:lnSpc>
                <a:spcPts val="4078"/>
              </a:lnSpc>
              <a:spcBef>
                <a:spcPts val="1125"/>
              </a:spcBef>
              <a:defRPr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3600" u="sng" dirty="0">
                <a:hlinkClick r:id="rId2"/>
              </a:rPr>
              <a:t>CSAW CTF 2016 </a:t>
            </a:r>
            <a:r>
              <a:rPr sz="3600" u="sng" dirty="0" err="1">
                <a:hlinkClick r:id="rId2"/>
              </a:rPr>
              <a:t>Quals</a:t>
            </a:r>
            <a:r>
              <a:rPr sz="3600" u="sng" dirty="0">
                <a:hlinkClick r:id="rId2"/>
              </a:rPr>
              <a:t>: Neo</a:t>
            </a:r>
          </a:p>
          <a:p>
            <a:pPr defTabSz="321457">
              <a:lnSpc>
                <a:spcPts val="4078"/>
              </a:lnSpc>
              <a:spcBef>
                <a:spcPts val="1125"/>
              </a:spcBef>
              <a:defRPr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3600" u="sng" dirty="0">
                <a:hlinkClick r:id="rId3"/>
              </a:rPr>
              <a:t>HITCON CTF 2016 </a:t>
            </a:r>
            <a:r>
              <a:rPr sz="3600" u="sng" dirty="0" err="1">
                <a:hlinkClick r:id="rId3"/>
              </a:rPr>
              <a:t>Quals</a:t>
            </a:r>
            <a:r>
              <a:rPr sz="3600" u="sng" dirty="0">
                <a:hlinkClick r:id="rId3"/>
              </a:rPr>
              <a:t>: </a:t>
            </a:r>
            <a:r>
              <a:rPr sz="3600" u="sng" dirty="0" err="1">
                <a:hlinkClick r:id="rId3"/>
              </a:rPr>
              <a:t>hackpad</a:t>
            </a:r>
            <a:endParaRPr sz="3600" u="sng" dirty="0"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178223943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</TotalTime>
  <Words>328</Words>
  <Application>Microsoft Office PowerPoint</Application>
  <PresentationFormat>如螢幕大小 (4:3)</PresentationFormat>
  <Paragraphs>98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Helvetica Neue Medium</vt:lpstr>
      <vt:lpstr>新細明體</vt:lpstr>
      <vt:lpstr>Arial</vt:lpstr>
      <vt:lpstr>Calibri</vt:lpstr>
      <vt:lpstr>Calibri Light</vt:lpstr>
      <vt:lpstr>Office 佈景主題</vt:lpstr>
      <vt:lpstr>PowerPoint 簡報</vt:lpstr>
      <vt:lpstr>AES在不同情境下有許多攻擊技法</vt:lpstr>
      <vt:lpstr>PowerPoint 簡報</vt:lpstr>
      <vt:lpstr>Oracle Padding Attack –  前情提要</vt:lpstr>
      <vt:lpstr>Oracle Padding Attack - 介紹</vt:lpstr>
      <vt:lpstr>Oracle Padding Attack - 攻擊流程</vt:lpstr>
      <vt:lpstr>Oracle Padding Attack - 攻擊流程</vt:lpstr>
      <vt:lpstr>Oracle Padding Attack - 攻擊流程</vt:lpstr>
      <vt:lpstr>Oracle Padding Attack  實戰題目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攻擊AES</dc:title>
  <dc:creator>ksu</dc:creator>
  <cp:lastModifiedBy>ksu</cp:lastModifiedBy>
  <cp:revision>6</cp:revision>
  <dcterms:created xsi:type="dcterms:W3CDTF">2017-10-23T06:02:58Z</dcterms:created>
  <dcterms:modified xsi:type="dcterms:W3CDTF">2017-11-08T07:12:13Z</dcterms:modified>
</cp:coreProperties>
</file>

<file path=docProps/thumbnail.jpeg>
</file>